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64" r:id="rId5"/>
    <p:sldId id="263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4675"/>
  </p:normalViewPr>
  <p:slideViewPr>
    <p:cSldViewPr snapToGrid="0" snapToObjects="1">
      <p:cViewPr varScale="1">
        <p:scale>
          <a:sx n="90" d="100"/>
          <a:sy n="90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66842-FF57-2648-90DF-672682A7086F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6CEA7-4CE0-4348-8D44-F94E2FB51DE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C2B527-D719-5846-B593-3484A5367324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440C-EBCA-3046-8D28-F436062E84BE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DBF4-6C58-8E43-A434-36C90C2AC3C4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23F1-D0CF-4741-8D91-5B14B212AAFA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D166-A8AC-2B41-97ED-AA25A8FF87D8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068E-6855-9341-B548-85A3E9A74ACA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0F6E-3007-9342-B58E-7D75E3D5E954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4F8-0892-FF40-8458-E77F5893989C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BF253-26DC-664D-9E0A-C57829703D9D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D343-6D8E-504F-B131-F486E5578C72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7F4A-E86E-CA47-81D5-33F84ED12A1A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814436-604F-3942-A819-352F9E445F8B}" type="datetime1">
              <a:rPr lang="fr-FR" smtClean="0"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mailto:nawel.fellah.dehiri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51B88-4192-7343-9D52-3BA8BC1F4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860" y="595902"/>
            <a:ext cx="10998486" cy="34110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No matter what my brand sells. Brand attachment and consumers response to stigmatized line extension</a:t>
            </a:r>
            <a:br>
              <a:rPr lang="fr-FR" sz="3200" b="1" dirty="0"/>
            </a:br>
            <a:endParaRPr lang="en-GB" sz="3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2EA5FB-E26C-0543-B9B7-AA7EE74B046E}"/>
              </a:ext>
            </a:extLst>
          </p:cNvPr>
          <p:cNvSpPr txBox="1"/>
          <p:nvPr/>
        </p:nvSpPr>
        <p:spPr>
          <a:xfrm>
            <a:off x="1932701" y="5717321"/>
            <a:ext cx="7034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Nawel</a:t>
            </a:r>
            <a:r>
              <a:rPr lang="en-GB" sz="2000" b="1" dirty="0"/>
              <a:t> </a:t>
            </a:r>
            <a:r>
              <a:rPr lang="en-GB" sz="2000" b="1" dirty="0" err="1"/>
              <a:t>Felllah-Dehiri</a:t>
            </a:r>
            <a:r>
              <a:rPr lang="en-GB" sz="2000" b="1" dirty="0"/>
              <a:t> , IAE Paris, Sorbonne Business School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058" y="5342680"/>
            <a:ext cx="2194291" cy="114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9A0DB2-81CD-5349-85D9-A6B96029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2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F6E57-0893-B241-A5F0-C983FD0D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Purpose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3ACE72-548B-1043-9967-3EF95B68E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814052"/>
            <a:ext cx="6884606" cy="330363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/>
              <a:t> Stigmatized consumer are social group who have </a:t>
            </a:r>
            <a:r>
              <a:rPr lang="fr-FR" sz="2000" dirty="0" err="1"/>
              <a:t>negative</a:t>
            </a:r>
            <a:r>
              <a:rPr lang="fr-FR" sz="2000" dirty="0"/>
              <a:t> social </a:t>
            </a:r>
            <a:r>
              <a:rPr lang="fr-FR" sz="2000" dirty="0" err="1"/>
              <a:t>evaluation</a:t>
            </a:r>
            <a:r>
              <a:rPr lang="fr-FR" sz="2000" dirty="0"/>
              <a:t>  </a:t>
            </a:r>
            <a:r>
              <a:rPr lang="en-US" sz="2000" dirty="0"/>
              <a:t>: </a:t>
            </a:r>
            <a:r>
              <a:rPr lang="fr-FR" sz="2000" dirty="0" err="1"/>
              <a:t>African</a:t>
            </a:r>
            <a:r>
              <a:rPr lang="fr-FR" sz="2000" dirty="0"/>
              <a:t> </a:t>
            </a:r>
            <a:r>
              <a:rPr lang="fr-FR" sz="2000" dirty="0" err="1"/>
              <a:t>Americans</a:t>
            </a:r>
            <a:r>
              <a:rPr lang="fr-FR" sz="2000" dirty="0"/>
              <a:t> (Crockett, 2017), </a:t>
            </a:r>
            <a:r>
              <a:rPr lang="en-US" sz="2000" dirty="0" err="1"/>
              <a:t>Oversaized</a:t>
            </a:r>
            <a:r>
              <a:rPr lang="en-US" sz="2000" dirty="0"/>
              <a:t> consumers (</a:t>
            </a:r>
            <a:r>
              <a:rPr lang="fr-FR" sz="2000" dirty="0" err="1"/>
              <a:t>Scaraboto</a:t>
            </a:r>
            <a:r>
              <a:rPr lang="fr-FR" sz="2000" dirty="0"/>
              <a:t> et Fischer 2013 </a:t>
            </a:r>
            <a:r>
              <a:rPr lang="en-US" sz="2000" dirty="0"/>
              <a:t>), gay community (</a:t>
            </a:r>
            <a:r>
              <a:rPr lang="fr-FR" sz="2000" dirty="0" err="1"/>
              <a:t>Kates</a:t>
            </a:r>
            <a:r>
              <a:rPr lang="fr-FR" sz="2000" dirty="0"/>
              <a:t>, 2004</a:t>
            </a:r>
            <a:r>
              <a:rPr lang="en-US" sz="2000" dirty="0"/>
              <a:t>), Muslims consumers  </a:t>
            </a:r>
            <a:r>
              <a:rPr lang="fr-FR" sz="2000" dirty="0"/>
              <a:t>(Johnson, Thomas &amp; </a:t>
            </a:r>
            <a:r>
              <a:rPr lang="fr-FR" sz="2000" dirty="0" err="1"/>
              <a:t>Grier</a:t>
            </a:r>
            <a:r>
              <a:rPr lang="fr-FR" sz="2000" dirty="0"/>
              <a:t>; 2017)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dirty="0"/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/>
              <a:t> In order to respond to stigmatized consumer needs, many mainstream brands launches different products.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/>
          </a:p>
          <a:p>
            <a:pPr algn="just"/>
            <a:endParaRPr lang="en-GB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01EA8A-859C-744A-9AEA-C9EAFF13D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76" y="73740"/>
            <a:ext cx="1270059" cy="6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7BA32C-CE09-C54E-B37E-C6E1C0D4EDAA}"/>
              </a:ext>
            </a:extLst>
          </p:cNvPr>
          <p:cNvSpPr/>
          <p:nvPr/>
        </p:nvSpPr>
        <p:spPr>
          <a:xfrm>
            <a:off x="737419" y="5628375"/>
            <a:ext cx="11153025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 line extension targeting stigmatized consumers impact non-stigmatized consumers behaviors? </a:t>
            </a:r>
            <a:r>
              <a:rPr lang="fr-FR" sz="2400" b="1" i="1" dirty="0">
                <a:solidFill>
                  <a:schemeClr val="bg1"/>
                </a:solidFill>
              </a:rPr>
              <a:t>Is </a:t>
            </a:r>
            <a:r>
              <a:rPr lang="fr-FR" sz="2400" b="1" i="1" dirty="0" err="1">
                <a:solidFill>
                  <a:schemeClr val="bg1"/>
                </a:solidFill>
              </a:rPr>
              <a:t>this</a:t>
            </a:r>
            <a:r>
              <a:rPr lang="fr-FR" sz="2400" b="1" i="1" dirty="0">
                <a:solidFill>
                  <a:schemeClr val="bg1"/>
                </a:solidFill>
              </a:rPr>
              <a:t> inclusion </a:t>
            </a:r>
            <a:r>
              <a:rPr lang="fr-FR" sz="2400" b="1" i="1" dirty="0" err="1">
                <a:solidFill>
                  <a:schemeClr val="bg1"/>
                </a:solidFill>
              </a:rPr>
              <a:t>strategy</a:t>
            </a:r>
            <a:r>
              <a:rPr lang="fr-FR" sz="2400" b="1" i="1" dirty="0">
                <a:solidFill>
                  <a:schemeClr val="bg1"/>
                </a:solidFill>
              </a:rPr>
              <a:t> </a:t>
            </a:r>
            <a:r>
              <a:rPr lang="fr-FR" sz="2400" b="1" i="1" dirty="0" err="1">
                <a:solidFill>
                  <a:schemeClr val="bg1"/>
                </a:solidFill>
              </a:rPr>
              <a:t>beneficial</a:t>
            </a:r>
            <a:r>
              <a:rPr lang="fr-FR" sz="2400" b="1" i="1" dirty="0">
                <a:solidFill>
                  <a:schemeClr val="bg1"/>
                </a:solidFill>
              </a:rPr>
              <a:t> for  brands ?</a:t>
            </a:r>
            <a:endParaRPr lang="en-GB" sz="2400" b="1" i="1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BD705-49A6-294D-B0BB-BCAB152C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6380F2-ED5F-9944-9D8E-995EE5F23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730" y="662113"/>
            <a:ext cx="2031473" cy="25393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C1E643-723D-374B-95D6-36B137A86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644" y="2991052"/>
            <a:ext cx="2315991" cy="23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1721F-B14A-C94F-97D7-C33FDB35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 methodology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D9EE1-0949-6D46-BDBB-08D5B0D0A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73" y="2525218"/>
            <a:ext cx="11379437" cy="44588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400" dirty="0"/>
              <a:t>We examine the difference between line extension targeting stigmatized consumers : symbolic product  Vs Utilitarian</a:t>
            </a:r>
            <a:endParaRPr lang="fr-FR" sz="1400" dirty="0">
              <a:ea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0C7532-1250-0440-8367-C74E0E7014BF}"/>
              </a:ext>
            </a:extLst>
          </p:cNvPr>
          <p:cNvSpPr txBox="1"/>
          <p:nvPr/>
        </p:nvSpPr>
        <p:spPr>
          <a:xfrm>
            <a:off x="481274" y="1922674"/>
            <a:ext cx="1137943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Study 1- Targeting stigmatized consumers - Symbolic product Vs utilitarian product.</a:t>
            </a:r>
          </a:p>
          <a:p>
            <a:pPr algn="ctr"/>
            <a:r>
              <a:rPr lang="en-US" sz="1400" b="1" i="1" dirty="0"/>
              <a:t>n=70 non-stigmatized consumers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73B66A-E2F8-7541-A260-C924405DB2B7}"/>
              </a:ext>
            </a:extLst>
          </p:cNvPr>
          <p:cNvSpPr txBox="1"/>
          <p:nvPr/>
        </p:nvSpPr>
        <p:spPr>
          <a:xfrm>
            <a:off x="481273" y="3333499"/>
            <a:ext cx="11320865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Study 2- Effect of stigmatized line extension on social Identity Threat</a:t>
            </a:r>
          </a:p>
          <a:p>
            <a:r>
              <a:rPr lang="en-US" sz="1200" i="1" dirty="0"/>
              <a:t>n=133 non-stigmatized consumers </a:t>
            </a:r>
            <a:r>
              <a:rPr lang="fr-FR" sz="1200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AE2931-8A85-3E4C-A7AB-8B8EBEC1AC2A}"/>
              </a:ext>
            </a:extLst>
          </p:cNvPr>
          <p:cNvSpPr txBox="1"/>
          <p:nvPr/>
        </p:nvSpPr>
        <p:spPr>
          <a:xfrm>
            <a:off x="481274" y="4841186"/>
            <a:ext cx="1132086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Study 3- </a:t>
            </a:r>
            <a:r>
              <a:rPr lang="en-US" sz="1600" b="1" dirty="0"/>
              <a:t>Brand attachment moderator effect</a:t>
            </a:r>
          </a:p>
          <a:p>
            <a:pPr algn="ctr"/>
            <a:r>
              <a:rPr lang="en-US" sz="1200" b="1" i="1" dirty="0"/>
              <a:t>n=140 non-stigmatized consumers </a:t>
            </a:r>
            <a:r>
              <a:rPr lang="fr-FR" sz="1200" b="1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AAD2E-EF04-2249-B2FB-70573D580C54}"/>
              </a:ext>
            </a:extLst>
          </p:cNvPr>
          <p:cNvSpPr/>
          <p:nvPr/>
        </p:nvSpPr>
        <p:spPr>
          <a:xfrm>
            <a:off x="481273" y="3891329"/>
            <a:ext cx="11320865" cy="476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45720" tIns="45720" rIns="45720" bIns="45720" rtlCol="0">
            <a:normAutofit/>
          </a:bodyPr>
          <a:lstStyle/>
          <a:p>
            <a:pPr marL="91440" indent="-9144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/>
              <a:t>We examine the direct and indirect effect of stigmatized line extension through social identity threat.</a:t>
            </a:r>
            <a:r>
              <a:rPr lang="fr-FR" sz="14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E50682-EC3A-3649-9934-BA9DE25A5EEC}"/>
              </a:ext>
            </a:extLst>
          </p:cNvPr>
          <p:cNvSpPr/>
          <p:nvPr/>
        </p:nvSpPr>
        <p:spPr>
          <a:xfrm>
            <a:off x="481273" y="5441317"/>
            <a:ext cx="11320864" cy="286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45720" tIns="45720" rIns="45720" bIns="45720" rtlCol="0">
            <a:normAutofit/>
          </a:bodyPr>
          <a:lstStyle/>
          <a:p>
            <a:pPr marL="91440" indent="-9144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1400" dirty="0"/>
              <a:t>We examine the interaction effect of brand attachment </a:t>
            </a:r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A5E265-84A1-2942-B1CE-A9715B231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76" y="73740"/>
            <a:ext cx="1270059" cy="6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595956-FA50-6B4A-BDA9-C00546E1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3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105C2-635F-CA41-BB69-E3319688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457160-6804-984C-A6CC-738F14A4D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55" y="1765005"/>
            <a:ext cx="11501840" cy="489097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1- Stigma by association</a:t>
            </a:r>
            <a:r>
              <a:rPr lang="fr-FR" sz="2000" b="1" dirty="0">
                <a:solidFill>
                  <a:schemeClr val="accent2"/>
                </a:solidFill>
              </a:rPr>
              <a:t> (SBA)</a:t>
            </a:r>
          </a:p>
          <a:p>
            <a:pPr algn="ctr"/>
            <a:r>
              <a:rPr lang="en-US" sz="2000" b="1" dirty="0"/>
              <a:t>When a brand is targeting stigmatized consumer, we find support that it leads to stigmatized line extension.</a:t>
            </a:r>
            <a:r>
              <a:rPr lang="fr-FR" sz="2000" b="1" dirty="0"/>
              <a:t> </a:t>
            </a:r>
            <a:r>
              <a:rPr lang="en-US" sz="2000" b="1" dirty="0"/>
              <a:t>A difference in SBA is found between symbolic product and utilitarian product.</a:t>
            </a:r>
          </a:p>
          <a:p>
            <a:pPr algn="ctr"/>
            <a:endParaRPr lang="en-US" sz="2000" b="1" dirty="0"/>
          </a:p>
          <a:p>
            <a:r>
              <a:rPr lang="en-US" sz="2000" b="1" dirty="0">
                <a:solidFill>
                  <a:schemeClr val="accent2"/>
                </a:solidFill>
              </a:rPr>
              <a:t>2- Direct effect of stigmatized line extension on social Identity Threat</a:t>
            </a:r>
          </a:p>
          <a:p>
            <a:pPr algn="ctr"/>
            <a:r>
              <a:rPr lang="en-US" sz="2000" b="1" dirty="0"/>
              <a:t>Social identity threat is the mediating mechanism through which stigmatized line extension increases  negative behaviors toward mainstream brands.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3- Brand attachment moderator effect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  <a:endParaRPr lang="en-US" sz="2000" b="1" dirty="0">
              <a:solidFill>
                <a:schemeClr val="accent2"/>
              </a:solidFill>
            </a:endParaRPr>
          </a:p>
          <a:p>
            <a:pPr algn="ctr"/>
            <a:r>
              <a:rPr lang="en-US" sz="2000" b="1" dirty="0"/>
              <a:t>Brand attachment has a positive moderating effect on stigmatized line extension, on negative customer behaviors and social identity threat. </a:t>
            </a:r>
            <a:endParaRPr lang="en-GB" sz="2000" b="1" dirty="0"/>
          </a:p>
          <a:p>
            <a:endParaRPr lang="en-GB" sz="2000" b="1" dirty="0"/>
          </a:p>
          <a:p>
            <a:endParaRPr lang="en-US" sz="2000" b="1" dirty="0">
              <a:solidFill>
                <a:schemeClr val="accent2"/>
              </a:solidFill>
              <a:ea typeface="Times New Roman" panose="02020603050405020304" pitchFamily="18" charset="0"/>
            </a:endParaRPr>
          </a:p>
          <a:p>
            <a:endParaRPr lang="en-GB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67704D-3EF3-B644-B5D8-5B04AFD7E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76" y="73740"/>
            <a:ext cx="1270059" cy="6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644DEB-4730-8C41-B26A-3D46235F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7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105C2-635F-CA41-BB69-E3319688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</a:t>
            </a:r>
            <a:r>
              <a:rPr lang="fr-FR" dirty="0"/>
              <a:t> </a:t>
            </a:r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2B1633-1CBC-DF4B-BF03-DF4DD2D5E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76" y="73740"/>
            <a:ext cx="1270059" cy="6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DEE82F-A05B-0E42-BD83-DA5ABCA4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306F0-9207-A74B-923E-5D71C79094D4}"/>
              </a:ext>
            </a:extLst>
          </p:cNvPr>
          <p:cNvSpPr/>
          <p:nvPr/>
        </p:nvSpPr>
        <p:spPr>
          <a:xfrm>
            <a:off x="802358" y="2067819"/>
            <a:ext cx="5802229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a typeface="Times New Roman" panose="02020603050405020304" pitchFamily="18" charset="0"/>
              </a:rPr>
              <a:t>Stigmatized line extension impact indirectly and negatively consumers behaviors, via social identity threat. </a:t>
            </a:r>
          </a:p>
          <a:p>
            <a:pPr algn="ctr"/>
            <a:endParaRPr lang="en-US" sz="2000" b="1" dirty="0">
              <a:ea typeface="Times New Roman" panose="02020603050405020304" pitchFamily="18" charset="0"/>
            </a:endParaRPr>
          </a:p>
          <a:p>
            <a:pPr algn="ctr"/>
            <a:endParaRPr lang="en-US" sz="2000" b="1" dirty="0">
              <a:ea typeface="Times New Roman" panose="02020603050405020304" pitchFamily="18" charset="0"/>
            </a:endParaRPr>
          </a:p>
          <a:p>
            <a:pPr algn="ctr"/>
            <a:endParaRPr lang="en-US" sz="2000" b="1" dirty="0">
              <a:ea typeface="Times New Roman" panose="02020603050405020304" pitchFamily="18" charset="0"/>
            </a:endParaRPr>
          </a:p>
          <a:p>
            <a:pPr algn="ctr"/>
            <a:endParaRPr lang="en-US" sz="2000" b="1" dirty="0">
              <a:ea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a typeface="Times New Roman" panose="02020603050405020304" pitchFamily="18" charset="0"/>
              </a:rPr>
              <a:t>We validate that brand attachment moderates the likelihood of non-stigmatized consumers negative behaviors toward stigmatized line extension.</a:t>
            </a:r>
            <a:r>
              <a:rPr lang="fr-FR" sz="2000" b="1" dirty="0"/>
              <a:t> </a:t>
            </a:r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endParaRPr lang="en-GB" sz="2000" b="1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110DBB3-262A-AD4E-89A7-32F216AF72EB}"/>
              </a:ext>
            </a:extLst>
          </p:cNvPr>
          <p:cNvGrpSpPr/>
          <p:nvPr/>
        </p:nvGrpSpPr>
        <p:grpSpPr>
          <a:xfrm>
            <a:off x="7183634" y="1826933"/>
            <a:ext cx="4306971" cy="4523032"/>
            <a:chOff x="0" y="0"/>
            <a:chExt cx="5702579" cy="571220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1ED0756-1287-CC4A-9F1D-19CCB54FB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27300" cy="27178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0B6DCB2-BED7-0C47-9023-7F6C0921F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279" y="0"/>
              <a:ext cx="2527300" cy="27178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F587745-04CD-514D-96E4-BAC508DD0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279" y="2994409"/>
              <a:ext cx="2527300" cy="27178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0C5C753-A249-EB4B-8237-67A58302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94409"/>
              <a:ext cx="2527300" cy="2717800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7B8DBF08-7ED3-C94B-92FD-1ADE473A4F06}"/>
              </a:ext>
            </a:extLst>
          </p:cNvPr>
          <p:cNvSpPr txBox="1"/>
          <p:nvPr/>
        </p:nvSpPr>
        <p:spPr>
          <a:xfrm>
            <a:off x="7169270" y="6314137"/>
            <a:ext cx="2260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SP : Symbolic Product</a:t>
            </a:r>
          </a:p>
          <a:p>
            <a:r>
              <a:rPr lang="en-GB" sz="600" b="1" dirty="0"/>
              <a:t>UP: Utilitarian Product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4B101F-018B-7047-B80D-C5FF85572693}"/>
              </a:ext>
            </a:extLst>
          </p:cNvPr>
          <p:cNvSpPr txBox="1"/>
          <p:nvPr/>
        </p:nvSpPr>
        <p:spPr>
          <a:xfrm>
            <a:off x="8447250" y="3715728"/>
            <a:ext cx="54263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UP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7AE1A0-C5A3-E94F-B581-7D80885D5242}"/>
              </a:ext>
            </a:extLst>
          </p:cNvPr>
          <p:cNvSpPr txBox="1"/>
          <p:nvPr/>
        </p:nvSpPr>
        <p:spPr>
          <a:xfrm>
            <a:off x="7664845" y="3726002"/>
            <a:ext cx="43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SP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0599EB-B834-EA43-8E75-BE920126109F}"/>
              </a:ext>
            </a:extLst>
          </p:cNvPr>
          <p:cNvSpPr txBox="1"/>
          <p:nvPr/>
        </p:nvSpPr>
        <p:spPr>
          <a:xfrm>
            <a:off x="10837333" y="3712373"/>
            <a:ext cx="54263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UP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36282DD-74F1-1842-BB02-B4BABBAAA140}"/>
              </a:ext>
            </a:extLst>
          </p:cNvPr>
          <p:cNvSpPr txBox="1"/>
          <p:nvPr/>
        </p:nvSpPr>
        <p:spPr>
          <a:xfrm>
            <a:off x="10054928" y="3722647"/>
            <a:ext cx="43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SP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4CC1E7-723A-7E4E-AA23-6973EFB2D61F}"/>
              </a:ext>
            </a:extLst>
          </p:cNvPr>
          <p:cNvSpPr txBox="1"/>
          <p:nvPr/>
        </p:nvSpPr>
        <p:spPr>
          <a:xfrm>
            <a:off x="8393009" y="6084839"/>
            <a:ext cx="54263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UP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5F1EF9E-7209-674A-82D8-4B00BA816454}"/>
              </a:ext>
            </a:extLst>
          </p:cNvPr>
          <p:cNvSpPr txBox="1"/>
          <p:nvPr/>
        </p:nvSpPr>
        <p:spPr>
          <a:xfrm>
            <a:off x="7610604" y="6095113"/>
            <a:ext cx="504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SP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C64EB0-0612-F84A-BBA3-408A033E8FC1}"/>
              </a:ext>
            </a:extLst>
          </p:cNvPr>
          <p:cNvSpPr txBox="1"/>
          <p:nvPr/>
        </p:nvSpPr>
        <p:spPr>
          <a:xfrm>
            <a:off x="10878945" y="6078973"/>
            <a:ext cx="54263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UP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0B74C9A-EC0D-5D44-AC3E-B6762BE10AA8}"/>
              </a:ext>
            </a:extLst>
          </p:cNvPr>
          <p:cNvSpPr txBox="1"/>
          <p:nvPr/>
        </p:nvSpPr>
        <p:spPr>
          <a:xfrm>
            <a:off x="10086266" y="6089247"/>
            <a:ext cx="432000" cy="14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SP</a:t>
            </a:r>
          </a:p>
        </p:txBody>
      </p:sp>
    </p:spTree>
    <p:extLst>
      <p:ext uri="{BB962C8B-B14F-4D97-AF65-F5344CB8AC3E}">
        <p14:creationId xmlns:p14="http://schemas.microsoft.com/office/powerpoint/2010/main" val="48378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9AAD9E-D3CE-8D42-8CD4-52A7656A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40" y="406375"/>
            <a:ext cx="9720072" cy="1499616"/>
          </a:xfrm>
        </p:spPr>
        <p:txBody>
          <a:bodyPr/>
          <a:lstStyle/>
          <a:p>
            <a:r>
              <a:rPr lang="en-US" b="1" dirty="0" err="1"/>
              <a:t>Reaserch</a:t>
            </a:r>
            <a:r>
              <a:rPr lang="en-US" b="1" dirty="0"/>
              <a:t> implication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468E11-016A-7549-96F7-0FED7D719C64}"/>
              </a:ext>
            </a:extLst>
          </p:cNvPr>
          <p:cNvSpPr/>
          <p:nvPr/>
        </p:nvSpPr>
        <p:spPr>
          <a:xfrm>
            <a:off x="575186" y="1738246"/>
            <a:ext cx="1138329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/>
              <a:t>The importance of line extension strategy and brands targeting different social groups cannot be </a:t>
            </a:r>
            <a:r>
              <a:rPr lang="en-US" sz="2000" b="1" dirty="0" err="1"/>
              <a:t>understrated</a:t>
            </a:r>
            <a:r>
              <a:rPr lang="en-US" sz="2000" b="1" dirty="0"/>
              <a:t>. </a:t>
            </a:r>
          </a:p>
          <a:p>
            <a:pPr algn="just">
              <a:spcAft>
                <a:spcPts val="0"/>
              </a:spcAft>
            </a:pPr>
            <a:endParaRPr lang="en-US" sz="2000" dirty="0"/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</a:rPr>
              <a:t>Stigma by Association </a:t>
            </a:r>
            <a:r>
              <a:rPr lang="en-US" sz="1600" dirty="0"/>
              <a:t>(Goffman, 1963)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dirty="0"/>
              <a:t>Targeting stigmatized consumers leads to stigmatized line extension (</a:t>
            </a:r>
            <a:r>
              <a:rPr lang="fr-FR" dirty="0"/>
              <a:t>Barlow, </a:t>
            </a:r>
            <a:r>
              <a:rPr lang="fr-FR" dirty="0" err="1"/>
              <a:t>Verhaal</a:t>
            </a:r>
            <a:r>
              <a:rPr lang="fr-FR" dirty="0"/>
              <a:t> et </a:t>
            </a:r>
            <a:r>
              <a:rPr lang="fr-FR" dirty="0" err="1"/>
              <a:t>Hoskins</a:t>
            </a:r>
            <a:r>
              <a:rPr lang="fr-FR" dirty="0"/>
              <a:t>, 2018)</a:t>
            </a:r>
            <a:endParaRPr lang="en-US" dirty="0"/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§"/>
            </a:pPr>
            <a:endParaRPr lang="en-US" sz="2000" dirty="0"/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</a:rPr>
              <a:t>Social Identity (in-group &amp; out-group): 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dirty="0"/>
              <a:t>Stigmatized line extension can threaten social identity of non-stigmatized consumers</a:t>
            </a:r>
            <a:r>
              <a:rPr lang="fr-FR" dirty="0"/>
              <a:t> </a:t>
            </a:r>
            <a:r>
              <a:rPr lang="en-US" dirty="0"/>
              <a:t>(</a:t>
            </a:r>
            <a:r>
              <a:rPr lang="fr-FR" dirty="0"/>
              <a:t>Homburg et </a:t>
            </a:r>
            <a:r>
              <a:rPr lang="fr-FR" dirty="0" err="1"/>
              <a:t>Ukrainets</a:t>
            </a:r>
            <a:r>
              <a:rPr lang="fr-FR" dirty="0"/>
              <a:t>, 2021) </a:t>
            </a:r>
            <a:endParaRPr lang="en-US" dirty="0"/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§"/>
            </a:pPr>
            <a:endParaRPr lang="en-US" sz="2000" dirty="0"/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</a:rPr>
              <a:t>Brand attachment “Buffer effect”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dirty="0"/>
              <a:t>Brand attachment has a positive moderating effect on stigmatized line extension on negative customer behaviors and social identity threat.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dirty="0"/>
              <a:t>Brand attachment attenuates negatives behavior </a:t>
            </a:r>
            <a:r>
              <a:rPr lang="en-US" b="1" dirty="0"/>
              <a:t>and acts like a "buffer effect" </a:t>
            </a:r>
            <a:r>
              <a:rPr lang="en-US" dirty="0"/>
              <a:t>(Ahluwalia, 2000; Tax, Brown et </a:t>
            </a:r>
            <a:r>
              <a:rPr lang="en-US" dirty="0" err="1"/>
              <a:t>Chandrashekaran</a:t>
            </a:r>
            <a:r>
              <a:rPr lang="en-US" dirty="0"/>
              <a:t>, 1998)</a:t>
            </a:r>
            <a:endParaRPr lang="en-US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. </a:t>
            </a:r>
            <a:endParaRPr lang="fr-FR" dirty="0">
              <a:ea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3A574C-8FE5-A045-AB3E-944816D47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76" y="73740"/>
            <a:ext cx="1270059" cy="6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E9B942-7102-BD4A-81E0-48A50F23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6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4C50B-7657-D74F-908D-2B1AF1B6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154" y="1763512"/>
            <a:ext cx="11022846" cy="31783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Social implication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000" dirty="0"/>
              <a:t>Introducing line extensions to satisfy stigmatized consumers in a mainstream market is a challenge for marketer. </a:t>
            </a:r>
          </a:p>
          <a:p>
            <a:r>
              <a:rPr lang="en-US" sz="2000" dirty="0"/>
              <a:t>The study contributes to a better understanding of societal phenomena between different social groups in the market.</a:t>
            </a:r>
          </a:p>
          <a:p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</a:rPr>
              <a:t> Managerial Implication</a:t>
            </a:r>
            <a:r>
              <a:rPr lang="fr-FR" sz="2000" b="1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000" dirty="0"/>
              <a:t>Consumer who are non-attached to the brands are those who are more engaged in negatives behaviors</a:t>
            </a:r>
            <a:endParaRPr lang="en-GB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5DACA-F19C-4E4D-BD86-AE10D92A7727}"/>
              </a:ext>
            </a:extLst>
          </p:cNvPr>
          <p:cNvSpPr/>
          <p:nvPr/>
        </p:nvSpPr>
        <p:spPr>
          <a:xfrm>
            <a:off x="1328100" y="5468373"/>
            <a:ext cx="9431677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Our study proposes a rich theoretical framework rooted in stigmatization, social identity threat and brand attachment</a:t>
            </a:r>
            <a:endParaRPr lang="en-GB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D96028-2FF6-8A4B-BB3B-1DDB6BB50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76" y="73740"/>
            <a:ext cx="1270059" cy="6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2A3801-7389-814F-B5FF-8BB352C1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9D6E7F7-2633-804F-A71D-A2E77035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40" y="406375"/>
            <a:ext cx="9720072" cy="1499616"/>
          </a:xfrm>
        </p:spPr>
        <p:txBody>
          <a:bodyPr/>
          <a:lstStyle/>
          <a:p>
            <a:r>
              <a:rPr lang="en-US" b="1" dirty="0" err="1"/>
              <a:t>Reaserch</a:t>
            </a:r>
            <a:r>
              <a:rPr lang="en-US" b="1" dirty="0"/>
              <a:t> implication</a:t>
            </a:r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5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403112E-6568-5D40-9C41-376EE2AD5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8168" cy="1463040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1C81CA15-64C6-A449-AB4F-F547EA1922DE}"/>
              </a:ext>
            </a:extLst>
          </p:cNvPr>
          <p:cNvSpPr txBox="1"/>
          <p:nvPr/>
        </p:nvSpPr>
        <p:spPr>
          <a:xfrm>
            <a:off x="457200" y="534918"/>
            <a:ext cx="530564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Main references:</a:t>
            </a:r>
          </a:p>
          <a:p>
            <a:endParaRPr lang="en-US" sz="2000" dirty="0"/>
          </a:p>
          <a:p>
            <a:pPr marL="363818" indent="-363818">
              <a:buFont typeface="+mj-lt"/>
              <a:buAutoNum type="arabicPeriod"/>
            </a:pPr>
            <a:r>
              <a:rPr lang="en-US" sz="2000" dirty="0"/>
              <a:t>Barlow et al., 2018</a:t>
            </a:r>
          </a:p>
          <a:p>
            <a:pPr marL="363818" indent="-363818">
              <a:buFont typeface="+mj-lt"/>
              <a:buAutoNum type="arabicPeriod"/>
            </a:pPr>
            <a:r>
              <a:rPr lang="en-US" sz="2000" dirty="0"/>
              <a:t>Chae, Dahl and Zhu, 2017</a:t>
            </a:r>
            <a:r>
              <a:rPr lang="fr-FR" sz="2000" dirty="0"/>
              <a:t> </a:t>
            </a:r>
          </a:p>
          <a:p>
            <a:pPr marL="363818" indent="-363818">
              <a:buFont typeface="+mj-lt"/>
              <a:buAutoNum type="arabicPeriod"/>
            </a:pPr>
            <a:r>
              <a:rPr lang="en-US" sz="2000" dirty="0"/>
              <a:t>Dalman et al., 2019</a:t>
            </a:r>
            <a:endParaRPr lang="en-US" sz="2000" dirty="0">
              <a:ea typeface="Times New Roman" panose="02020603050405020304" pitchFamily="18" charset="0"/>
            </a:endParaRPr>
          </a:p>
          <a:p>
            <a:pPr marL="363818" indent="-363818">
              <a:buFont typeface="+mj-lt"/>
              <a:buAutoNum type="arabicPeriod"/>
            </a:pPr>
            <a:r>
              <a:rPr lang="en-US" sz="2000" dirty="0" err="1"/>
              <a:t>Japutra</a:t>
            </a:r>
            <a:r>
              <a:rPr lang="en-US" sz="2000" dirty="0"/>
              <a:t> et al., 2018 </a:t>
            </a:r>
          </a:p>
          <a:p>
            <a:r>
              <a:rPr lang="en-US" sz="2000" dirty="0">
                <a:ea typeface="Times New Roman" panose="02020603050405020304" pitchFamily="18" charset="0"/>
              </a:rPr>
              <a:t>5.  </a:t>
            </a:r>
            <a:r>
              <a:rPr lang="en-US" sz="2000" dirty="0"/>
              <a:t>Johnson</a:t>
            </a:r>
            <a:r>
              <a:rPr lang="fr-FR" sz="2000" dirty="0"/>
              <a:t> et al., 2017</a:t>
            </a:r>
            <a:endParaRPr lang="en-US" sz="2000" dirty="0"/>
          </a:p>
          <a:p>
            <a:r>
              <a:rPr lang="en-US" sz="2000" dirty="0">
                <a:ea typeface="Times New Roman" panose="02020603050405020304" pitchFamily="18" charset="0"/>
              </a:rPr>
              <a:t>6.  </a:t>
            </a:r>
            <a:r>
              <a:rPr lang="en-US" sz="2000" dirty="0" err="1">
                <a:ea typeface="Times New Roman" panose="02020603050405020304" pitchFamily="18" charset="0"/>
              </a:rPr>
              <a:t>Roulet</a:t>
            </a:r>
            <a:r>
              <a:rPr lang="en-US" sz="2000" dirty="0">
                <a:ea typeface="Times New Roman" panose="02020603050405020304" pitchFamily="18" charset="0"/>
              </a:rPr>
              <a:t>, 2019</a:t>
            </a:r>
          </a:p>
          <a:p>
            <a:r>
              <a:rPr lang="en-US" sz="2000" dirty="0"/>
              <a:t>7.  </a:t>
            </a:r>
            <a:r>
              <a:rPr lang="fr-FR" sz="2000" dirty="0" err="1"/>
              <a:t>Slade</a:t>
            </a:r>
            <a:r>
              <a:rPr lang="fr-FR" sz="2000" dirty="0"/>
              <a:t> Shantz et al., 2019</a:t>
            </a:r>
          </a:p>
          <a:p>
            <a:r>
              <a:rPr lang="fr-FR" sz="2000" dirty="0"/>
              <a:t>8.  Wright &amp; </a:t>
            </a:r>
            <a:r>
              <a:rPr lang="fr-FR" sz="2000" dirty="0" err="1"/>
              <a:t>Annes</a:t>
            </a:r>
            <a:r>
              <a:rPr lang="fr-FR" sz="2000" dirty="0"/>
              <a:t>, 2013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87BE9C-DC97-9D46-96C2-1BE750BE21D7}"/>
              </a:ext>
            </a:extLst>
          </p:cNvPr>
          <p:cNvSpPr txBox="1"/>
          <p:nvPr/>
        </p:nvSpPr>
        <p:spPr>
          <a:xfrm>
            <a:off x="6088243" y="534918"/>
            <a:ext cx="5443357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" pitchFamily="2" charset="0"/>
                <a:cs typeface="Arial" panose="020B0604020202020204" pitchFamily="34" charset="0"/>
              </a:rPr>
              <a:t>Dr. </a:t>
            </a:r>
            <a:r>
              <a:rPr lang="en-US" sz="2000" b="1" dirty="0" err="1">
                <a:latin typeface="Times" pitchFamily="2" charset="0"/>
                <a:cs typeface="Arial" panose="020B0604020202020204" pitchFamily="34" charset="0"/>
              </a:rPr>
              <a:t>Nawel</a:t>
            </a:r>
            <a:r>
              <a:rPr lang="en-US" sz="2000" b="1" dirty="0">
                <a:latin typeface="Times" pitchFamily="2" charset="0"/>
                <a:cs typeface="Arial" panose="020B0604020202020204" pitchFamily="34" charset="0"/>
              </a:rPr>
              <a:t> Fellah-DEHIRI</a:t>
            </a:r>
          </a:p>
          <a:p>
            <a:r>
              <a:rPr lang="en-US" sz="2000" dirty="0">
                <a:latin typeface="Times" pitchFamily="2" charset="0"/>
                <a:cs typeface="Arial" panose="020B0604020202020204" pitchFamily="34" charset="0"/>
              </a:rPr>
              <a:t>IAE Paris Sorbonne, Paris 1 Sorbonne</a:t>
            </a:r>
          </a:p>
          <a:p>
            <a:r>
              <a:rPr lang="en-US" sz="2000" i="1" dirty="0">
                <a:solidFill>
                  <a:schemeClr val="accent2"/>
                </a:solidFill>
                <a:latin typeface="Times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nawel.fellah.dehiri@gmail.com</a:t>
            </a:r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  <a:p>
            <a:endParaRPr lang="en-US" sz="2000" i="1" dirty="0">
              <a:solidFill>
                <a:schemeClr val="accent2"/>
              </a:solidFill>
              <a:latin typeface="Times" pitchFamily="2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7A8EAB-1A95-C74B-B7D4-EE27B4EF3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6" y="2075970"/>
            <a:ext cx="1750950" cy="17095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5056FF-F429-AA4F-8167-CCCEC3816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37" y="5196111"/>
            <a:ext cx="2031566" cy="106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F45155B-B424-274F-ACBD-F457DB16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9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Intégral</Template>
  <TotalTime>227</TotalTime>
  <Words>619</Words>
  <Application>Microsoft Macintosh PowerPoint</Application>
  <PresentationFormat>Grand écran</PresentationFormat>
  <Paragraphs>95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Times</vt:lpstr>
      <vt:lpstr>Times New Roman</vt:lpstr>
      <vt:lpstr>Tw Cen MT</vt:lpstr>
      <vt:lpstr>Tw Cen MT Condensed</vt:lpstr>
      <vt:lpstr>Wingdings</vt:lpstr>
      <vt:lpstr>Wingdings 3</vt:lpstr>
      <vt:lpstr>Intégral</vt:lpstr>
      <vt:lpstr>No matter what my brand sells. Brand attachment and consumers response to stigmatized line extension </vt:lpstr>
      <vt:lpstr>Purpose </vt:lpstr>
      <vt:lpstr>Design methodology </vt:lpstr>
      <vt:lpstr>Finding </vt:lpstr>
      <vt:lpstr>Finding </vt:lpstr>
      <vt:lpstr>Reaserch implication </vt:lpstr>
      <vt:lpstr>Reaserch implication 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matter what my brand sells. Brand attachment and consumers response to stigmatized line extension </dc:title>
  <dc:creator>Microsoft Office User</dc:creator>
  <cp:lastModifiedBy>Microsoft Office User</cp:lastModifiedBy>
  <cp:revision>24</cp:revision>
  <dcterms:created xsi:type="dcterms:W3CDTF">2022-10-11T18:02:06Z</dcterms:created>
  <dcterms:modified xsi:type="dcterms:W3CDTF">2022-10-12T22:20:15Z</dcterms:modified>
</cp:coreProperties>
</file>